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7214" y="870705"/>
            <a:ext cx="116157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7450651" cy="190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H.W.(15):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parallel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has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5kΩ,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8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μF. Determine: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resonant frequency (b) the bandwidth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40Ω, 10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μF, 2.5 μH, 2.5 krad / s, 198.75 krad/s,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201.25 krad/s]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H.W.(16):</a:t>
            </a:r>
            <a:r>
              <a:rPr sz="1400" b="1" spc="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midband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×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−3</a:t>
            </a:r>
            <a:r>
              <a:rPr sz="1350" spc="112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S,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80,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200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krad/s.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 of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 and the half-power frequencies.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40Ω,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10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µF,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 2.5 µH, 2.5 krad/ s, 198.75 krad/s, 201.25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krad/s]</a:t>
            </a:r>
          </a:p>
          <a:p>
            <a:pPr marL="0" marR="0">
              <a:lnSpc>
                <a:spcPts val="1554"/>
              </a:lnSpc>
              <a:spcBef>
                <a:spcPts val="7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H.W.(17):</a:t>
            </a:r>
            <a:r>
              <a:rPr sz="1400" b="1" spc="7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Fig,</a:t>
            </a:r>
            <a:r>
              <a:rPr sz="140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999597"/>
            <a:ext cx="10240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412601"/>
            <a:ext cx="20009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4.841 krad/s]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669014"/>
            <a:ext cx="7456644" cy="2726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H.W.(18):</a:t>
            </a:r>
            <a:r>
              <a:rPr sz="1400" b="1" spc="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 of 86 kHz and 90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kHz. Determine: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capacitance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(d)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(e)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3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(a)19.89Nf (b) 164.45</a:t>
            </a:r>
            <a:r>
              <a:rPr sz="1400" b="1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μH (c) 552.9krad / s (d) 25.13krad / s (e)Q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22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pPr marL="0" marR="0">
              <a:lnSpc>
                <a:spcPts val="1554"/>
              </a:lnSpc>
              <a:spcBef>
                <a:spcPts val="7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H.W.(19):</a:t>
            </a:r>
            <a:r>
              <a:rPr sz="1400" b="1" spc="1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73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7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8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(a)</a:t>
            </a:r>
            <a:r>
              <a:rPr sz="1400" b="1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1.5811</a:t>
            </a:r>
            <a:r>
              <a:rPr sz="1400" b="1" spc="5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rad</a:t>
            </a:r>
            <a:r>
              <a:rPr sz="1400" b="1" spc="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1400" b="1" spc="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s,</a:t>
            </a:r>
            <a:r>
              <a:rPr sz="1400" b="1" spc="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1400" b="1" spc="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0.1976,</a:t>
            </a:r>
            <a:r>
              <a:rPr sz="1400" b="1" spc="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400" b="1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14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rad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/ s (b)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 krad / s, Q = 20, B =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250 rad / s]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H.W.(20):</a:t>
            </a:r>
            <a:r>
              <a:rPr sz="140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17089" y="621190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81707" y="6196970"/>
            <a:ext cx="339967" cy="548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푹</a:t>
            </a:r>
            <a:r>
              <a:rPr sz="1200" baseline="30000">
                <a:solidFill>
                  <a:srgbClr val="FF0000"/>
                </a:solidFill>
                <a:latin typeface="PNLOOQ+Cambria Math"/>
                <a:cs typeface="PNLOOQ+Cambria Math"/>
              </a:rPr>
              <a:t>ퟐ</a:t>
            </a:r>
          </a:p>
          <a:p>
            <a:pPr marL="9144" marR="0">
              <a:lnSpc>
                <a:spcPts val="1167"/>
              </a:lnSpc>
              <a:spcBef>
                <a:spcPts val="20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푳</a:t>
            </a:r>
            <a:r>
              <a:rPr sz="1200" baseline="30000">
                <a:solidFill>
                  <a:srgbClr val="FF0000"/>
                </a:solidFill>
                <a:latin typeface="PNLOOQ+Cambria Math"/>
                <a:cs typeface="PNLOOQ+Cambria Math"/>
              </a:rPr>
              <a:t>ퟐ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18027" y="621190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6267821"/>
            <a:ext cx="158278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[Answer:(a)</a:t>
            </a: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흎</a:t>
            </a:r>
            <a:r>
              <a:rPr sz="1500" baseline="-20571">
                <a:solidFill>
                  <a:srgbClr val="FF0000"/>
                </a:solidFill>
                <a:latin typeface="PNLOOQ+Cambria Math"/>
                <a:cs typeface="PNLOOQ+Cambria Math"/>
              </a:rPr>
              <a:t>ퟎ</a:t>
            </a:r>
            <a:r>
              <a:rPr sz="1500" spc="103" baseline="-20571">
                <a:solidFill>
                  <a:srgbClr val="FF0000"/>
                </a:solidFill>
                <a:latin typeface="PNLOOQ+Cambria Math"/>
                <a:cs typeface="PNLOOQ+Cambria Math"/>
              </a:rPr>
              <a:t> </a:t>
            </a: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46401" y="6252581"/>
            <a:ext cx="686801" cy="53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√</a:t>
            </a:r>
            <a:r>
              <a:rPr sz="1400" spc="1200">
                <a:solidFill>
                  <a:srgbClr val="FF0000"/>
                </a:solidFill>
                <a:latin typeface="PNLOOQ+Cambria Math"/>
                <a:cs typeface="PNLOOQ+Cambria Math"/>
              </a:rPr>
              <a:t> </a:t>
            </a: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−</a:t>
            </a:r>
          </a:p>
          <a:p>
            <a:pPr marL="134112" marR="0">
              <a:lnSpc>
                <a:spcPts val="827"/>
              </a:lnSpc>
              <a:spcBef>
                <a:spcPts val="5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푳푪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81351" y="6278356"/>
            <a:ext cx="4846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43479" y="6267821"/>
            <a:ext cx="67422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흎</a:t>
            </a:r>
            <a:r>
              <a:rPr sz="1500" baseline="-20571">
                <a:solidFill>
                  <a:srgbClr val="FF0000"/>
                </a:solidFill>
                <a:latin typeface="PNLOOQ+Cambria Math"/>
                <a:cs typeface="PNLOOQ+Cambria Math"/>
              </a:rPr>
              <a:t>ퟎ</a:t>
            </a:r>
            <a:r>
              <a:rPr sz="1500" spc="103" baseline="-20571">
                <a:solidFill>
                  <a:srgbClr val="FF0000"/>
                </a:solidFill>
                <a:latin typeface="PNLOOQ+Cambria Math"/>
                <a:cs typeface="PNLOOQ+Cambria Math"/>
              </a:rPr>
              <a:t> </a:t>
            </a: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75253" y="6278356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38778" y="6406490"/>
            <a:ext cx="425314" cy="345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ꢀ푳푪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666976"/>
            <a:ext cx="3157346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 find: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resonant frequency ω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(ω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0132" y="7152258"/>
            <a:ext cx="26060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21028" y="715225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284196"/>
            <a:ext cx="28094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 (a) 2.357 krad/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 (b)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7616428"/>
            <a:ext cx="496832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H.W.(22):</a:t>
            </a:r>
            <a:r>
              <a:rPr sz="1400" b="1" spc="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7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seen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 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232124"/>
            <a:ext cx="4912552" cy="883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7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350" b="1" spc="16" baseline="-68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447.21 rad/s, B = 1.067 rad/s, Q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419.13 ]</a:t>
            </a:r>
          </a:p>
          <a:p>
            <a:pPr marL="0" marR="0">
              <a:lnSpc>
                <a:spcPts val="1554"/>
              </a:lnSpc>
              <a:spcBef>
                <a:spcPts val="42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transfer function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(ω ) =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(ω )/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 ),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8849724"/>
            <a:ext cx="3156836" cy="4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 magnitude of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ω</a:t>
            </a:r>
            <a:r>
              <a:rPr sz="1350" baseline="-11143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16" baseline="-11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rad/s.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06091" y="9040825"/>
            <a:ext cx="3408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풋흎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9090650"/>
            <a:ext cx="186167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(a)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퐇(흎)</a:t>
            </a:r>
            <a:r>
              <a:rPr sz="1400" spc="52">
                <a:solidFill>
                  <a:srgbClr val="FF0000"/>
                </a:solidFill>
                <a:latin typeface="PNLOOQ+Cambria Math"/>
                <a:cs typeface="PNLOOQ+Cambria Math"/>
              </a:rPr>
              <a:t> </a:t>
            </a:r>
            <a:r>
              <a:rPr sz="1400">
                <a:solidFill>
                  <a:srgbClr val="FF0000"/>
                </a:solidFill>
                <a:latin typeface="PNLOOQ+Cambria Math"/>
                <a:cs typeface="PNLOOQ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49575" y="9107281"/>
            <a:ext cx="90024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 0.25]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303398" y="9220967"/>
            <a:ext cx="743827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NLOOQ+Cambria Math"/>
                <a:cs typeface="PNLOOQ+Cambria Math"/>
              </a:rPr>
              <a:t>ퟐ(ퟏ+퐣훚)</a:t>
            </a:r>
            <a:r>
              <a:rPr sz="1200" baseline="30000">
                <a:solidFill>
                  <a:srgbClr val="FF0000"/>
                </a:solidFill>
                <a:latin typeface="PNLOOQ+Cambria Math"/>
                <a:cs typeface="PNLOOQ+Cambria Math"/>
              </a:rPr>
              <a:t>ퟐ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17433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 note that: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54845"/>
            <a:ext cx="7458171" cy="232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(2.1),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(2.5),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(2.8),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(2.11),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(2.14),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(2.16),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passive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unity.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greater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 unity, one should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active filter.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 are other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get the types of filters.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treated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here</a:t>
            </a:r>
            <a:r>
              <a:rPr sz="14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simple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types.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sharper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6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major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limitations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First,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greater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1;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Second,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bulky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expensive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inductors.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Third,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perform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poorly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audio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  <a:r>
              <a:rPr sz="14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(300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3000</a:t>
            </a:r>
            <a:r>
              <a:rPr sz="14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Hz)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Nevertheless,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 filters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 frequencies.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848846"/>
            <a:ext cx="724949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what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 of filter is 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Calculate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corner or cutoff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 Take R = 2 kΩ, L = 2 H, C = 2 µF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280138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00098" y="446545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7217" y="4516958"/>
            <a:ext cx="34578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8">
                <a:solidFill>
                  <a:srgbClr val="000000"/>
                </a:solidFill>
                <a:latin typeface="DPLFDD+Cambria Math"/>
                <a:cs typeface="DPLFDD+Cambria Math"/>
              </a:rPr>
              <a:t>푅‖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0256" y="4545914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푉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4595739"/>
            <a:ext cx="817789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DPLFDD+Cambria Math"/>
                <a:cs typeface="DPLFDD+Cambria Math"/>
              </a:rPr>
              <a:t>퐻(푠)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2740" y="4594992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표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3086" y="46018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72666" y="4601835"/>
            <a:ext cx="1072461" cy="455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ꢀ퐶</a:t>
            </a:r>
            <a:r>
              <a:rPr sz="8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aseline="-63488">
                <a:solidFill>
                  <a:srgbClr val="000000"/>
                </a:solidFill>
                <a:latin typeface="DPLFDD+Cambria Math"/>
                <a:cs typeface="DPLFDD+Cambria Math"/>
              </a:rPr>
              <a:t>1</a:t>
            </a:r>
            <a:r>
              <a:rPr sz="1200" spc="172" baseline="-63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.</a:t>
            </a:r>
            <a:r>
              <a:rPr sz="14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푠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푗휔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58133" y="4612370"/>
            <a:ext cx="6536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3304" y="4740986"/>
            <a:ext cx="311136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푉</a:t>
            </a:r>
            <a:r>
              <a:rPr sz="1200" baseline="-20400">
                <a:solidFill>
                  <a:srgbClr val="000000"/>
                </a:solidFill>
                <a:latin typeface="DPLFDD+Cambria Math"/>
                <a:cs typeface="DPLFDD+Cambria Math"/>
              </a:rPr>
              <a:t>푖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04441" y="4754702"/>
            <a:ext cx="5713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4">
                <a:solidFill>
                  <a:srgbClr val="000000"/>
                </a:solidFill>
                <a:latin typeface="DPLFDD+Cambria Math"/>
                <a:cs typeface="DPLFDD+Cambria Math"/>
              </a:rPr>
              <a:t>ꢁ퐿+푅‖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85442" y="4842363"/>
            <a:ext cx="27076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ꢀ퐶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2408" y="507732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64233" y="5077323"/>
            <a:ext cx="6626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DPLFDD+Cambria Math"/>
                <a:cs typeface="DPLFDD+Cambria Math"/>
              </a:rPr>
              <a:t>ꢂ/푠ꢄ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05507" y="5077323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212959"/>
            <a:ext cx="4798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3">
                <a:solidFill>
                  <a:srgbClr val="000000"/>
                </a:solidFill>
                <a:latin typeface="DPLFDD+Cambria Math"/>
                <a:cs typeface="DPLFDD+Cambria Math"/>
              </a:rPr>
              <a:t>ꢂ‖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29004" y="521295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72310" y="521295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83640" y="5332314"/>
            <a:ext cx="22818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푠ꢄ</a:t>
            </a:r>
            <a:r>
              <a:rPr sz="1400" spc="1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ꢅ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ꢃ/푠ꢄ</a:t>
            </a:r>
            <a:r>
              <a:rPr sz="1400" spc="1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ꢃ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ꢅ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푠ꢂꢄ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700506"/>
            <a:ext cx="28047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this into Eq. (1)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399286" y="6055238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ꢆ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06447" y="613570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푅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185525"/>
            <a:ext cx="1271372" cy="42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DPLFDD+Cambria Math"/>
                <a:cs typeface="DPLFDD+Cambria Math"/>
              </a:rPr>
              <a:t>퐻(푠)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10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1ꢇꢀꢆ퐶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80285" y="619162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37739" y="6191621"/>
            <a:ext cx="8563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.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푠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푗휔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12061" y="6299078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ꢆ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63166" y="6315842"/>
            <a:ext cx="959814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1">
                <a:solidFill>
                  <a:srgbClr val="000000"/>
                </a:solidFill>
                <a:latin typeface="DPLFDD+Cambria Math"/>
                <a:cs typeface="DPLFDD+Cambria Math"/>
              </a:rPr>
              <a:t>ꢁ</a:t>
            </a:r>
            <a:r>
              <a:rPr sz="1200" spc="40" baseline="300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  <a:r>
              <a:rPr sz="1000" spc="10">
                <a:solidFill>
                  <a:srgbClr val="000000"/>
                </a:solidFill>
                <a:latin typeface="DPLFDD+Cambria Math"/>
                <a:cs typeface="DPLFDD+Cambria Math"/>
              </a:rPr>
              <a:t>푅퐿ꢈ+ꢁ퐿+푅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58544" y="6350584"/>
            <a:ext cx="4165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1">
                <a:solidFill>
                  <a:srgbClr val="000000"/>
                </a:solidFill>
                <a:latin typeface="DPLFDD+Cambria Math"/>
                <a:cs typeface="DPLFDD+Cambria Math"/>
              </a:rPr>
              <a:t>ꢁ퐿+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85569" y="6438245"/>
            <a:ext cx="482448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1ꢇꢀꢆ퐶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29638" y="6678245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6734164"/>
            <a:ext cx="11469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DPLFDD+Cambria Math"/>
                <a:cs typeface="DPLFDD+Cambria Math"/>
              </a:rPr>
              <a:t>퐻(휔)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65138" y="6744699"/>
            <a:ext cx="6538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69389" y="6858386"/>
            <a:ext cx="1194511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DPLFDD+Cambria Math"/>
                <a:cs typeface="DPLFDD+Cambria Math"/>
              </a:rPr>
              <a:t>−ꢉ</a:t>
            </a:r>
            <a:r>
              <a:rPr sz="1200" spc="40" baseline="300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  <a:r>
              <a:rPr sz="1000" spc="10">
                <a:solidFill>
                  <a:srgbClr val="000000"/>
                </a:solidFill>
                <a:latin typeface="DPLFDD+Cambria Math"/>
                <a:cs typeface="DPLFDD+Cambria Math"/>
              </a:rPr>
              <a:t>푅퐿ꢈ+ꢊꢉ퐿+푅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7173077"/>
            <a:ext cx="7455683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DPLFDD+Cambria Math"/>
                <a:cs typeface="DPLFDD+Cambria Math"/>
              </a:rPr>
              <a:t>퐻(푂)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ꢃ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DPLFDD+Cambria Math"/>
                <a:cs typeface="DPLFDD+Cambria Math"/>
              </a:rPr>
              <a:t>퐻(∞)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conclude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Table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2.1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second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 lowpass filter. The magnitude of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퐻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486153" y="776790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푅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7823825"/>
            <a:ext cx="5843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퐻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597395" y="7834360"/>
            <a:ext cx="65526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07084" y="7957673"/>
            <a:ext cx="1430751" cy="35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DPLFDD+Cambria Math"/>
                <a:cs typeface="DPLFDD+Cambria Math"/>
              </a:rPr>
              <a:t>√(푅−ꢉ</a:t>
            </a:r>
            <a:r>
              <a:rPr sz="1200" spc="40" baseline="300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  <a:r>
              <a:rPr sz="1000" spc="10">
                <a:solidFill>
                  <a:srgbClr val="000000"/>
                </a:solidFill>
                <a:latin typeface="DPLFDD+Cambria Math"/>
                <a:cs typeface="DPLFDD+Cambria Math"/>
              </a:rPr>
              <a:t>푅퐿ꢈ)</a:t>
            </a:r>
            <a:r>
              <a:rPr sz="1200" spc="40" baseline="300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  <a:r>
              <a:rPr sz="1000" spc="10">
                <a:solidFill>
                  <a:srgbClr val="000000"/>
                </a:solidFill>
                <a:latin typeface="DPLFDD+Cambria Math"/>
                <a:cs typeface="DPLFDD+Cambria Math"/>
              </a:rPr>
              <a:t>+ꢉ</a:t>
            </a:r>
            <a:r>
              <a:rPr sz="1200" spc="51" baseline="300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  <a:r>
              <a:rPr sz="1000" spc="-55">
                <a:solidFill>
                  <a:srgbClr val="000000"/>
                </a:solidFill>
                <a:latin typeface="DPLFDD+Cambria Math"/>
                <a:cs typeface="DPLFDD+Cambria Math"/>
              </a:rPr>
              <a:t>퐿</a:t>
            </a:r>
            <a:r>
              <a:rPr sz="1200" baseline="300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8281406"/>
            <a:ext cx="74554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i.e.,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퐻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reduced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8546582"/>
            <a:ext cx="7453479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ꢃ/ꢋꢌ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DPLFDD+Cambria Math"/>
                <a:cs typeface="DPLFDD+Cambria Math"/>
              </a:rPr>
              <a:t>퐻(휔)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  <a:p>
            <a:pPr marL="0" marR="0">
              <a:lnSpc>
                <a:spcPts val="1554"/>
              </a:lnSpc>
              <a:spcBef>
                <a:spcPts val="2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 squaring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9164270"/>
            <a:ext cx="919389" cy="55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683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ꢎ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 spc="37">
                <a:solidFill>
                  <a:srgbClr val="000000"/>
                </a:solidFill>
                <a:latin typeface="DPLFDD+Cambria Math"/>
                <a:cs typeface="DPLFDD+Cambria Math"/>
              </a:rPr>
              <a:t>퐻</a:t>
            </a:r>
            <a:r>
              <a:rPr sz="1500" baseline="36856">
                <a:solidFill>
                  <a:srgbClr val="000000"/>
                </a:solidFill>
                <a:latin typeface="DPLFDD+Cambria Math"/>
                <a:cs typeface="DPLFDD+Cambria Math"/>
              </a:rPr>
              <a:t>ꢍ</a:t>
            </a:r>
            <a:r>
              <a:rPr sz="1500" spc="80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10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</a:p>
          <a:p>
            <a:pPr marL="446836" marR="0">
              <a:lnSpc>
                <a:spcPts val="70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ꢍ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792477" y="9140194"/>
            <a:ext cx="339618" cy="362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8">
                <a:solidFill>
                  <a:srgbClr val="000000"/>
                </a:solidFill>
                <a:latin typeface="DPLFDD+Cambria Math"/>
                <a:cs typeface="DPLFDD+Cambria Math"/>
              </a:rPr>
              <a:t>푅</a:t>
            </a:r>
            <a:r>
              <a:rPr sz="1200" baseline="372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972177" y="9164270"/>
            <a:ext cx="402550" cy="514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DPLFDD+Cambria Math"/>
                <a:cs typeface="DPLFDD+Cambria Math"/>
              </a:rPr>
              <a:t>ꢉ</a:t>
            </a:r>
            <a:r>
              <a:rPr sz="800" spc="41">
                <a:solidFill>
                  <a:srgbClr val="000000"/>
                </a:solidFill>
                <a:latin typeface="DPLFDD+Cambria Math"/>
                <a:cs typeface="DPLFDD+Cambria Math"/>
              </a:rPr>
              <a:t>푐</a:t>
            </a:r>
            <a:r>
              <a:rPr sz="1500" baseline="25499">
                <a:solidFill>
                  <a:srgbClr val="000000"/>
                </a:solidFill>
                <a:latin typeface="DPLFDD+Cambria Math"/>
                <a:cs typeface="DPLFDD+Cambria Math"/>
              </a:rPr>
              <a:t>퐿</a:t>
            </a:r>
          </a:p>
          <a:p>
            <a:pPr marL="74676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푅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844419" y="9230724"/>
            <a:ext cx="4157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393059" y="9203894"/>
            <a:ext cx="2256370" cy="517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ꢌ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(ꢃ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ꢏ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ω</a:t>
            </a:r>
            <a:r>
              <a:rPr sz="1500" spc="-578" baseline="36856">
                <a:solidFill>
                  <a:srgbClr val="000000"/>
                </a:solidFill>
                <a:latin typeface="DPLFDD+Cambria Math"/>
                <a:cs typeface="DPLFDD+Cambria Math"/>
              </a:rPr>
              <a:t>ꢍ</a:t>
            </a:r>
            <a:r>
              <a:rPr sz="1500" spc="130" baseline="-21487">
                <a:solidFill>
                  <a:srgbClr val="000000"/>
                </a:solidFill>
                <a:latin typeface="DPLFDD+Cambria Math"/>
                <a:cs typeface="DPLFDD+Cambria Math"/>
              </a:rPr>
              <a:t>ꢐ</a:t>
            </a:r>
            <a:r>
              <a:rPr sz="1400" spc="20">
                <a:solidFill>
                  <a:srgbClr val="000000"/>
                </a:solidFill>
                <a:latin typeface="DPLFDD+Cambria Math"/>
                <a:cs typeface="DPLFDD+Cambria Math"/>
              </a:rPr>
              <a:t>ꢑꢄ)</a:t>
            </a:r>
            <a:r>
              <a:rPr sz="1500" baseline="36856">
                <a:solidFill>
                  <a:srgbClr val="000000"/>
                </a:solidFill>
                <a:latin typeface="DPLFDD+Cambria Math"/>
                <a:cs typeface="DPLFDD+Cambria Math"/>
              </a:rPr>
              <a:t>ꢍ</a:t>
            </a:r>
            <a:r>
              <a:rPr sz="1500" spc="-17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ꢅ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(</a:t>
            </a:r>
            <a:r>
              <a:rPr sz="1400" spc="1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PLFDD+Cambria Math"/>
                <a:cs typeface="DPLFDD+Cambria Math"/>
              </a:rPr>
              <a:t>)</a:t>
            </a:r>
            <a:r>
              <a:rPr sz="1500" baseline="36856">
                <a:solidFill>
                  <a:srgbClr val="000000"/>
                </a:solidFill>
                <a:latin typeface="DPLFDD+Cambria Math"/>
                <a:cs typeface="DPLFDD+Cambria Math"/>
              </a:rPr>
              <a:t>ꢍ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630933" y="933521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86026" y="934436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248535" y="9335216"/>
            <a:ext cx="342666" cy="281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  <a:r>
              <a:rPr sz="8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294130" y="9359291"/>
            <a:ext cx="128113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(푅−ꢉ</a:t>
            </a:r>
            <a:r>
              <a:rPr sz="10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spc="11">
                <a:solidFill>
                  <a:srgbClr val="000000"/>
                </a:solidFill>
                <a:latin typeface="DPLFDD+Cambria Math"/>
                <a:cs typeface="DPLFDD+Cambria Math"/>
              </a:rPr>
              <a:t>푅퐿ꢈ)</a:t>
            </a:r>
            <a:r>
              <a:rPr sz="10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+ꢉ</a:t>
            </a:r>
            <a:r>
              <a:rPr sz="10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DPLFDD+Cambria Math"/>
                <a:cs typeface="DPLFDD+Cambria Math"/>
              </a:rPr>
              <a:t>퐿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627885" y="9411416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푐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245486" y="9411416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PLFDD+Cambria Math"/>
                <a:cs typeface="DPLFDD+Cambria Math"/>
              </a:rPr>
              <a:t>푐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9665147"/>
            <a:ext cx="397104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 of </a:t>
            </a:r>
            <a:r>
              <a:rPr sz="1400" spc="43">
                <a:solidFill>
                  <a:srgbClr val="000000"/>
                </a:solidFill>
                <a:latin typeface="DPLFDD+Cambria Math"/>
                <a:cs typeface="DPLFDD+Cambria Math"/>
              </a:rPr>
              <a:t>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spc="23">
                <a:solidFill>
                  <a:srgbClr val="000000"/>
                </a:solidFill>
                <a:latin typeface="DPLFDD+Cambria Math"/>
                <a:cs typeface="DPLFDD+Cambria Math"/>
              </a:rPr>
              <a:t>ꢑ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64">
                <a:solidFill>
                  <a:srgbClr val="000000"/>
                </a:solidFill>
                <a:latin typeface="DPLFDD+Cambria Math"/>
                <a:cs typeface="DPLFDD+Cambria Math"/>
              </a:rPr>
              <a:t>ꢄ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obtain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7214" y="870705"/>
            <a:ext cx="116157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524543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H.W.(24):</a:t>
            </a:r>
            <a:r>
              <a:rPr sz="1400" b="1" spc="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driving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shown.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172065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380853"/>
            <a:ext cx="587580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H.W.(25):</a:t>
            </a:r>
            <a:r>
              <a:rPr sz="1400" b="1" spc="1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(s)/I (s)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63616" y="245770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7565" y="2457703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585069"/>
            <a:ext cx="24303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58594" y="3187650"/>
            <a:ext cx="489506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IBEOFR+Cambria Math"/>
                <a:cs typeface="IBEOFR+Cambria Math"/>
              </a:rPr>
              <a:t>푽</a:t>
            </a:r>
            <a:r>
              <a:rPr sz="800" spc="49">
                <a:solidFill>
                  <a:srgbClr val="FF0000"/>
                </a:solidFill>
                <a:latin typeface="IBEOFR+Cambria Math"/>
                <a:cs typeface="IBEOFR+Cambria Math"/>
              </a:rPr>
              <a:t>ퟎ</a:t>
            </a:r>
            <a:r>
              <a:rPr sz="1500" baseline="25499">
                <a:solidFill>
                  <a:srgbClr val="FF0000"/>
                </a:solidFill>
                <a:latin typeface="IBEOFR+Cambria Math"/>
                <a:cs typeface="IBEOFR+Cambria Math"/>
              </a:rPr>
              <a:t>(풔)</a:t>
            </a:r>
          </a:p>
          <a:p>
            <a:pPr marL="19811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푰</a:t>
            </a:r>
            <a:r>
              <a:rPr sz="1200" spc="41" baseline="-20399">
                <a:solidFill>
                  <a:srgbClr val="FF0000"/>
                </a:solidFill>
                <a:latin typeface="IBEOFR+Cambria Math"/>
                <a:cs typeface="IBEOFR+Cambria Math"/>
              </a:rPr>
              <a:t>풔</a:t>
            </a: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(풔)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80410" y="3187650"/>
            <a:ext cx="3301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ퟖ풔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237474"/>
            <a:ext cx="155687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퐇(풔)</a:t>
            </a:r>
            <a:r>
              <a:rPr sz="1400" spc="5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26258" y="324357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53791" y="3254105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47239" y="3367791"/>
            <a:ext cx="796512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ퟐ풔</a:t>
            </a:r>
            <a:r>
              <a:rPr sz="1200" spc="49" baseline="30000">
                <a:solidFill>
                  <a:srgbClr val="FF0000"/>
                </a:solidFill>
                <a:latin typeface="IBEOFR+Cambria Math"/>
                <a:cs typeface="IBEOFR+Cambria Math"/>
              </a:rPr>
              <a:t>ퟐ</a:t>
            </a: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+ퟔ풔+ퟏ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542522"/>
            <a:ext cx="5075223" cy="128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H.W.(26):</a:t>
            </a:r>
            <a:r>
              <a:rPr sz="1400" b="1" spc="39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driven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variable-frequency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selected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40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1600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rad/s,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addition,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/4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4ω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557499"/>
            <a:ext cx="6980251" cy="458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300" b="1">
                <a:solidFill>
                  <a:srgbClr val="FF0000"/>
                </a:solidFill>
                <a:latin typeface="Times New Roman"/>
                <a:cs typeface="Times New Roman"/>
              </a:rPr>
              <a:t>C = 39 µF,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푰(흎</a:t>
            </a:r>
            <a:r>
              <a:rPr sz="1300" spc="303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)</a:t>
            </a:r>
            <a:r>
              <a:rPr sz="1300" spc="7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300" spc="7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ퟏퟐ∠ퟑퟎ</a:t>
            </a:r>
            <a:r>
              <a:rPr sz="1350" spc="61" baseline="36922">
                <a:solidFill>
                  <a:srgbClr val="FF0000"/>
                </a:solidFill>
                <a:latin typeface="IBEOFR+Cambria Math"/>
                <a:cs typeface="IBEOFR+Cambria Math"/>
              </a:rPr>
              <a:t>푶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.</a:t>
            </a:r>
            <a:r>
              <a:rPr sz="1300" spc="-8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푰(흎</a:t>
            </a:r>
            <a:r>
              <a:rPr sz="1300" spc="308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/ퟒ)</a:t>
            </a:r>
            <a:r>
              <a:rPr sz="1300" spc="7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300" spc="7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ퟎ ∙ ퟒ∠ퟏퟏퟖ</a:t>
            </a:r>
            <a:r>
              <a:rPr sz="1350" spc="61" baseline="36922">
                <a:solidFill>
                  <a:srgbClr val="FF0000"/>
                </a:solidFill>
                <a:latin typeface="IBEOFR+Cambria Math"/>
                <a:cs typeface="IBEOFR+Cambria Math"/>
              </a:rPr>
              <a:t>푶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.</a:t>
            </a:r>
            <a:r>
              <a:rPr sz="1300" spc="-8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푰(ퟒ흎</a:t>
            </a:r>
            <a:r>
              <a:rPr sz="1300" spc="30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)</a:t>
            </a:r>
            <a:r>
              <a:rPr sz="1300" spc="7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300" spc="7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300">
                <a:solidFill>
                  <a:srgbClr val="FF0000"/>
                </a:solidFill>
                <a:latin typeface="IBEOFR+Cambria Math"/>
                <a:cs typeface="IBEOFR+Cambria Math"/>
              </a:rPr>
              <a:t>ퟎ ∙ ퟒ∠−ퟓퟖ</a:t>
            </a:r>
            <a:r>
              <a:rPr sz="1350" spc="37" baseline="36922">
                <a:solidFill>
                  <a:srgbClr val="FF0000"/>
                </a:solidFill>
                <a:latin typeface="IBEOFR+Cambria Math"/>
                <a:cs typeface="IBEOFR+Cambria Math"/>
              </a:rPr>
              <a:t>푶</a:t>
            </a:r>
            <a:r>
              <a:rPr sz="13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00351" y="4651987"/>
            <a:ext cx="23981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0000"/>
                </a:solidFill>
                <a:latin typeface="IBEOFR+Cambria Math"/>
                <a:cs typeface="IBEOFR+Cambria Math"/>
              </a:rPr>
              <a:t>ퟎ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86607" y="4651987"/>
            <a:ext cx="23981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0000"/>
                </a:solidFill>
                <a:latin typeface="IBEOFR+Cambria Math"/>
                <a:cs typeface="IBEOFR+Cambria Math"/>
              </a:rPr>
              <a:t>ퟎ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65750" y="4651987"/>
            <a:ext cx="23981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0000"/>
                </a:solidFill>
                <a:latin typeface="IBEOFR+Cambria Math"/>
                <a:cs typeface="IBEOFR+Cambria Math"/>
              </a:rPr>
              <a:t>ퟎ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775438"/>
            <a:ext cx="7455813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H.W.(27):</a:t>
            </a:r>
            <a:r>
              <a:rPr sz="1400" b="1" spc="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driven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2-A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values: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kΩ,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100mH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µF.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network,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 frequencies.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18027" y="5583758"/>
            <a:ext cx="4196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풓풂풅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89525" y="5583758"/>
            <a:ext cx="4196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풓풂풅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639679"/>
            <a:ext cx="339022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B = 100 rad/s,</a:t>
            </a:r>
            <a:r>
              <a:rPr sz="1400" b="1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흎</a:t>
            </a:r>
            <a:r>
              <a:rPr sz="1500" baseline="-20571">
                <a:solidFill>
                  <a:srgbClr val="FF0000"/>
                </a:solidFill>
                <a:latin typeface="IBEOFR+Cambria Math"/>
                <a:cs typeface="IBEOFR+Cambria Math"/>
              </a:rPr>
              <a:t>ퟏ</a:t>
            </a:r>
            <a:r>
              <a:rPr sz="1500" spc="103" baseline="-20571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400" spc="86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ퟗퟓퟏ ∙ ퟐퟓ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75836" y="5639679"/>
            <a:ext cx="155140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.</a:t>
            </a:r>
            <a:r>
              <a:rPr sz="1400" spc="-67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흎</a:t>
            </a:r>
            <a:r>
              <a:rPr sz="1500" baseline="-20571">
                <a:solidFill>
                  <a:srgbClr val="FF0000"/>
                </a:solidFill>
                <a:latin typeface="IBEOFR+Cambria Math"/>
                <a:cs typeface="IBEOFR+Cambria Math"/>
              </a:rPr>
              <a:t>ퟐ</a:t>
            </a:r>
            <a:r>
              <a:rPr sz="1500" spc="103" baseline="-20571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400" spc="86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ퟏퟎퟓퟏ ∙ ퟐퟓ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59653" y="5639679"/>
            <a:ext cx="3032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00322" y="5778830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풔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172202" y="5778830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풔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0644" y="5908624"/>
            <a:ext cx="4506890" cy="49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푽</a:t>
            </a:r>
            <a:r>
              <a:rPr sz="1400" spc="81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400" spc="38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√ퟐ ∠ퟒퟓ</a:t>
            </a:r>
            <a:r>
              <a:rPr sz="1500" baseline="36857">
                <a:solidFill>
                  <a:srgbClr val="FF0000"/>
                </a:solidFill>
                <a:latin typeface="IBEOFR+Cambria Math"/>
                <a:cs typeface="IBEOFR+Cambria Math"/>
              </a:rPr>
              <a:t>풐</a:t>
            </a:r>
            <a:r>
              <a:rPr sz="1500" spc="28" baseline="36857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풌푽</a:t>
            </a:r>
            <a:r>
              <a:rPr sz="1400" spc="11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풂풕</a:t>
            </a:r>
            <a:r>
              <a:rPr sz="1400" spc="10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흎</a:t>
            </a:r>
            <a:r>
              <a:rPr sz="1400" spc="663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.</a:t>
            </a:r>
            <a:r>
              <a:rPr sz="1400" spc="-91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푽</a:t>
            </a:r>
            <a:r>
              <a:rPr sz="1400" spc="79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400" spc="38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√ퟐ ∠−ퟒퟓ</a:t>
            </a:r>
            <a:r>
              <a:rPr sz="1500" baseline="36857">
                <a:solidFill>
                  <a:srgbClr val="FF0000"/>
                </a:solidFill>
                <a:latin typeface="IBEOFR+Cambria Math"/>
                <a:cs typeface="IBEOFR+Cambria Math"/>
              </a:rPr>
              <a:t>풐</a:t>
            </a:r>
            <a:r>
              <a:rPr sz="1500" spc="42" baseline="36857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풌푽 풂풕</a:t>
            </a:r>
            <a:r>
              <a:rPr sz="1400" spc="-1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흎</a:t>
            </a:r>
            <a:r>
              <a:rPr sz="1400" spc="335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309495" y="601073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59528" y="601073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ퟐ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6142720"/>
            <a:ext cx="40642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H.W.(28):</a:t>
            </a:r>
            <a:r>
              <a:rPr sz="1400" b="1" spc="2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334878"/>
            <a:ext cx="4069787" cy="91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푖</a:t>
            </a:r>
            <a:r>
              <a:rPr sz="1500" spc="80" baseline="-20571">
                <a:solidFill>
                  <a:srgbClr val="000000"/>
                </a:solidFill>
                <a:latin typeface="IBEOFR+Cambria Math"/>
                <a:cs typeface="IBEOFR+Cambria Math"/>
              </a:rPr>
              <a:t>푠</a:t>
            </a:r>
            <a:r>
              <a:rPr sz="1400" spc="23">
                <a:solidFill>
                  <a:srgbClr val="000000"/>
                </a:solidFill>
                <a:latin typeface="IBEOFR+Cambria Math"/>
                <a:cs typeface="IBEOFR+Cambria Math"/>
              </a:rPr>
              <a:t>(푡)</a:t>
            </a:r>
            <a:r>
              <a:rPr sz="1400" spc="47">
                <a:solidFill>
                  <a:srgbClr val="00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cos</a:t>
            </a:r>
            <a:r>
              <a:rPr sz="1400" spc="-97">
                <a:solidFill>
                  <a:srgbClr val="00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1000푡</a:t>
            </a:r>
            <a:r>
              <a:rPr sz="1400" spc="23">
                <a:solidFill>
                  <a:srgbClr val="00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ꢀ cos</a:t>
            </a:r>
            <a:r>
              <a:rPr sz="1400" spc="-81">
                <a:solidFill>
                  <a:srgbClr val="00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1500푡</a:t>
            </a:r>
            <a:r>
              <a:rPr sz="1400" spc="25">
                <a:solidFill>
                  <a:srgbClr val="000000"/>
                </a:solidFill>
                <a:latin typeface="IBEOFR+Cambria Math"/>
                <a:cs typeface="IBEOFR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IBEOFR+Cambria Math"/>
                <a:cs typeface="IBEOFR+Cambria Math"/>
              </a:rPr>
              <a:t>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200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500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µF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350" baseline="-11143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0" baseline="-11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1000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rad/s,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L,</a:t>
            </a:r>
            <a:r>
              <a:rPr sz="1400" i="1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Q,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BW.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BEOFR+Cambria Math"/>
                <a:cs typeface="IBEOFR+Cambria Math"/>
              </a:rPr>
              <a:t>푣</a:t>
            </a:r>
            <a:r>
              <a:rPr sz="1500" spc="56" baseline="-20571">
                <a:solidFill>
                  <a:srgbClr val="000000"/>
                </a:solidFill>
                <a:latin typeface="IBEOFR+Cambria Math"/>
                <a:cs typeface="IBEOFR+Cambria Math"/>
              </a:rPr>
              <a:t>ꢁ</a:t>
            </a:r>
            <a:r>
              <a:rPr sz="1400" spc="20">
                <a:solidFill>
                  <a:srgbClr val="000000"/>
                </a:solidFill>
                <a:latin typeface="IBEOFR+Cambria Math"/>
                <a:cs typeface="IBEOFR+Cambria Math"/>
              </a:rPr>
              <a:t>(푡)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6968728"/>
            <a:ext cx="62722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discuss the magnitude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output voltage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 input frequencies.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7162409"/>
            <a:ext cx="7455397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68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400" b="1" spc="68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b="1" spc="6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mH,</a:t>
            </a:r>
            <a:r>
              <a:rPr sz="1400" b="1" spc="6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1400" b="1" spc="6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100,</a:t>
            </a:r>
            <a:r>
              <a:rPr sz="1400" b="1" spc="67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400" b="1" spc="6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1400" b="1" spc="68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rad/s,</a:t>
            </a:r>
            <a:r>
              <a:rPr sz="1400" b="1" spc="70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풗</a:t>
            </a:r>
            <a:r>
              <a:rPr sz="1400" spc="351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(풕)</a:t>
            </a:r>
            <a:r>
              <a:rPr sz="1400" spc="64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=</a:t>
            </a:r>
            <a:r>
              <a:rPr sz="1400" spc="86">
                <a:solidFill>
                  <a:srgbClr val="FF0000"/>
                </a:solidFill>
                <a:latin typeface="IBEOFR+Cambria Math"/>
                <a:cs typeface="IBEOFR+Cambria Math"/>
              </a:rPr>
              <a:t> 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ퟐퟎퟎ풄풐풔 ퟏퟎퟎퟎ풕 ꢀ ퟐ ∙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944745" y="7254317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IBEOFR+Cambria Math"/>
                <a:cs typeface="IBEOFR+Cambria Math"/>
              </a:rPr>
              <a:t>ퟎ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368616"/>
            <a:ext cx="236316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ퟒ풄풐풔(ퟏퟓퟎퟎ풕 − ퟖퟗ ∙ ퟑퟏ</a:t>
            </a:r>
            <a:r>
              <a:rPr sz="1500" spc="62" baseline="36857">
                <a:solidFill>
                  <a:srgbClr val="FF0000"/>
                </a:solidFill>
                <a:latin typeface="IBEOFR+Cambria Math"/>
                <a:cs typeface="IBEOFR+Cambria Math"/>
              </a:rPr>
              <a:t>ퟎ</a:t>
            </a:r>
            <a:r>
              <a:rPr sz="1400">
                <a:solidFill>
                  <a:srgbClr val="FF0000"/>
                </a:solidFill>
                <a:latin typeface="IBEOFR+Cambria Math"/>
                <a:cs typeface="IBEOFR+Cambria Math"/>
              </a:rPr>
              <a:t>)푽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7604236"/>
            <a:ext cx="5216449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H.W.(29):</a:t>
            </a:r>
            <a:r>
              <a:rPr sz="1400" b="1" spc="1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i="1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for the circuit to be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8221456"/>
            <a:ext cx="37176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either C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345 </a:t>
            </a:r>
            <a:r>
              <a:rPr sz="1400" b="1" spc="-18">
                <a:solidFill>
                  <a:srgbClr val="FF0000"/>
                </a:solidFill>
                <a:latin typeface="Times New Roman"/>
                <a:cs typeface="Times New Roman"/>
              </a:rPr>
              <a:t>mF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or C = 45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mF]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8845153"/>
            <a:ext cx="5060593" cy="67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H.W.(30):</a:t>
            </a:r>
            <a:r>
              <a:rPr sz="1400" b="1" spc="3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if 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new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aseline="-11999">
                <a:solidFill>
                  <a:srgbClr val="000000"/>
                </a:solidFill>
                <a:latin typeface="Times New Roman"/>
                <a:cs typeface="Times New Roman"/>
              </a:rPr>
              <a:t>old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9462322"/>
            <a:ext cx="45007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L</a:t>
            </a:r>
            <a:r>
              <a:rPr sz="1350" b="1" spc="-11" baseline="-6857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1350" b="1" spc="43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 kH, C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1350" b="1" spc="38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12.5 µF, R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1350" b="1" spc="40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20 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kΩ]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7214" y="870705"/>
            <a:ext cx="116157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7456293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H.W.(31):</a:t>
            </a:r>
            <a:r>
              <a:rPr sz="1400" b="1" spc="7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i="1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00" i="1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i="1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mF.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 spc="1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drops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90%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its maximum value.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67849"/>
            <a:ext cx="46071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(a) 0.5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</a:t>
            </a:r>
            <a:r>
              <a:rPr sz="1400" b="1" spc="-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 spc="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62.7 rad/s; ω</a:t>
            </a:r>
            <a:r>
              <a:rPr sz="1400" b="1" spc="4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159.5 rad/s]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85670" y="20370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08298" y="20370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176637"/>
            <a:ext cx="42870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H.W.(32):</a:t>
            </a:r>
            <a:r>
              <a:rPr sz="1400" b="1" spc="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deriving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i="1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i="1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41142" y="2253488"/>
            <a:ext cx="260604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61409" y="22534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380853"/>
            <a:ext cx="750493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(b) Q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785364"/>
            <a:ext cx="4287815" cy="67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30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400" b="1" spc="3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37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400" b="1" spc="3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400" b="1" spc="37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j(ωL</a:t>
            </a:r>
            <a:r>
              <a:rPr sz="1400" b="1" spc="4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00" b="1" spc="3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1/ωC),</a:t>
            </a:r>
            <a:r>
              <a:rPr sz="1400" b="1" spc="3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350" b="1" spc="18" baseline="-6932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=1.4*10</a:t>
            </a:r>
            <a:r>
              <a:rPr sz="1350" b="1" baseline="35999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=14.1]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203813"/>
            <a:ext cx="4742449" cy="874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H.W.(33):</a:t>
            </a:r>
            <a:r>
              <a:rPr sz="1400" b="1" spc="4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0◦.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resonant frequency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i="1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95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i="1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30830" y="36910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45357" y="3691001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50969" y="36910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821414"/>
            <a:ext cx="5947984" cy="87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92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1400" b="1" spc="99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7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350" b="1" spc="1024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set</a:t>
            </a:r>
            <a:r>
              <a:rPr sz="1400" b="1" spc="97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imaginary</a:t>
            </a:r>
            <a:r>
              <a:rPr sz="1400" b="1" spc="9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part</a:t>
            </a:r>
            <a:r>
              <a:rPr sz="1400" b="1" spc="97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97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impedance,</a:t>
            </a:r>
            <a:r>
              <a:rPr sz="1400" b="1" spc="3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Z(ω),</a:t>
            </a:r>
            <a:r>
              <a:rPr sz="1400" b="1" spc="39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400" b="1" spc="3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sz="1400" b="1" spc="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400" b="1" spc="39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obtain</a:t>
            </a:r>
            <a:r>
              <a:rPr sz="1400" b="1" spc="3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350" b="1" spc="414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3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41</a:t>
            </a:r>
            <a:r>
              <a:rPr sz="1400" b="1" spc="40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rad/s.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Then, Z(0.95ω</a:t>
            </a:r>
            <a:r>
              <a:rPr sz="1400" b="1" spc="7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) 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Ζ(39) = 1.845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-2.2</a:t>
            </a:r>
            <a:r>
              <a:rPr sz="1350" b="1" baseline="3600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350" b="1" spc="16" baseline="360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Ω, I (39) =</a:t>
            </a:r>
            <a:r>
              <a:rPr sz="1400" b="1" spc="3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0.542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2.2</a:t>
            </a:r>
            <a:r>
              <a:rPr sz="1350" b="1" baseline="3600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 and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43126" y="430212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95648" y="4302124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431147"/>
            <a:ext cx="5025792" cy="6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350" b="1" spc="18" baseline="-7004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(39)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0.98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2.2</a:t>
            </a:r>
            <a:r>
              <a:rPr sz="1350" b="1" baseline="3600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V]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H.W.(34):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function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represents this circuit 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478002"/>
            <a:ext cx="7453683" cy="875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voltage-controlled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source (VCVS).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A =3 and</a:t>
            </a:r>
            <a:r>
              <a:rPr sz="1400" b="1" spc="-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L = 2H.]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098524"/>
            <a:ext cx="40074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H.W.(35):</a:t>
            </a:r>
            <a:r>
              <a:rPr sz="1400" b="1" spc="-12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circuit is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7118080"/>
            <a:ext cx="744527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k,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z,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R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R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L, N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N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84630" y="73991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49805" y="73991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21102" y="73991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97175" y="73991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52956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736824"/>
            <a:ext cx="40086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H.W.(36):</a:t>
            </a:r>
            <a:r>
              <a:rPr sz="1400" b="1" spc="-12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circuit is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8624173"/>
            <a:ext cx="744487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R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R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M,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L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84630" y="89052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49805" y="89052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50058" y="89052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07842" y="89052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9035653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69425"/>
            <a:ext cx="1240045" cy="56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UUHRPR+Harlow Solid Italic,Italic"/>
                <a:cs typeface="UUHRPR+Harlow Solid Italic,Italic"/>
              </a:rPr>
              <a:t>Lecture (</a:t>
            </a:r>
            <a:r>
              <a:rPr sz="1600" i="1" spc="401">
                <a:solidFill>
                  <a:srgbClr val="FF0000"/>
                </a:solidFill>
                <a:latin typeface="UUHRPR+Harlow Solid Italic,Italic"/>
                <a:cs typeface="UUHRPR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UUHRPR+Harlow Solid Italic,Italic"/>
                <a:cs typeface="UUHRPR+Harlow Solid Italic,Italic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43479" y="1344213"/>
            <a:ext cx="2043189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Passive Filters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63742"/>
            <a:ext cx="1389414" cy="512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1)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495153"/>
            <a:ext cx="7456416" cy="2744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284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reactances</a:t>
            </a:r>
            <a:r>
              <a:rPr sz="1400" spc="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inductors</a:t>
            </a:r>
            <a:r>
              <a:rPr sz="1400" spc="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capacitors</a:t>
            </a:r>
            <a:r>
              <a:rPr sz="1400" spc="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depend</a:t>
            </a:r>
            <a:r>
              <a:rPr sz="140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1400" spc="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frequency</a:t>
            </a:r>
            <a:r>
              <a:rPr sz="1400" spc="1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a.c.</a:t>
            </a:r>
            <a:r>
              <a:rPr sz="1400" spc="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applied</a:t>
            </a:r>
            <a:r>
              <a:rPr sz="1400" spc="3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00" spc="3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them.</a:t>
            </a:r>
            <a:r>
              <a:rPr sz="1400" spc="3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sz="1400" spc="3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00" spc="3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why</a:t>
            </a:r>
            <a:r>
              <a:rPr sz="1400" spc="3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sz="1400" spc="30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devices</a:t>
            </a:r>
            <a:r>
              <a:rPr sz="1400" spc="3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00" spc="3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known</a:t>
            </a:r>
            <a:r>
              <a:rPr sz="1400" spc="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00" spc="3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frequency-selective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00" spc="3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00" spc="3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various</a:t>
            </a:r>
            <a:r>
              <a:rPr sz="14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combinations</a:t>
            </a:r>
            <a:r>
              <a:rPr sz="140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resistors,</a:t>
            </a:r>
            <a:r>
              <a:rPr sz="140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inductors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capacitors,</a:t>
            </a:r>
            <a:r>
              <a:rPr sz="140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0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sz="14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make</a:t>
            </a:r>
            <a:r>
              <a:rPr sz="14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circuits</a:t>
            </a:r>
            <a:r>
              <a:rPr sz="140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 have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property</a:t>
            </a:r>
            <a:r>
              <a:rPr sz="140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passing</a:t>
            </a:r>
            <a:r>
              <a:rPr sz="14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00" spc="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rejecting</a:t>
            </a:r>
            <a:r>
              <a:rPr sz="14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either</a:t>
            </a:r>
            <a:r>
              <a:rPr sz="140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sz="14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frequencies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bands</a:t>
            </a:r>
            <a:r>
              <a:rPr sz="1400" spc="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00" spc="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frequencies.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sz="14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frequency</a:t>
            </a:r>
            <a:r>
              <a:rPr sz="14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selective</a:t>
            </a:r>
            <a:r>
              <a:rPr sz="14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networks,</a:t>
            </a:r>
            <a:r>
              <a:rPr sz="140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alter the</a:t>
            </a:r>
            <a:r>
              <a:rPr sz="140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amplitude</a:t>
            </a:r>
            <a:r>
              <a:rPr sz="140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phase</a:t>
            </a:r>
            <a:r>
              <a:rPr sz="140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characteristics</a:t>
            </a:r>
            <a:r>
              <a:rPr sz="14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42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input</a:t>
            </a:r>
            <a:r>
              <a:rPr sz="1400" spc="1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a.c.</a:t>
            </a:r>
            <a:r>
              <a:rPr sz="14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signal,</a:t>
            </a:r>
            <a:r>
              <a:rPr sz="1400" spc="1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00" spc="1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called</a:t>
            </a:r>
            <a:r>
              <a:rPr sz="140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filters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00" spc="1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sz="1400" spc="1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performance</a:t>
            </a:r>
            <a:r>
              <a:rPr sz="1400" spc="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usually</a:t>
            </a:r>
            <a:r>
              <a:rPr sz="1400" spc="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expressed</a:t>
            </a:r>
            <a:r>
              <a:rPr sz="140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00" spc="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terms</a:t>
            </a:r>
            <a:r>
              <a:rPr sz="1400" spc="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sz="1400" spc="4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much</a:t>
            </a:r>
            <a:r>
              <a:rPr sz="1400" spc="4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attenuation</a:t>
            </a:r>
            <a:r>
              <a:rPr sz="1400" spc="4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00" spc="4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band</a:t>
            </a:r>
            <a:r>
              <a:rPr sz="1400" spc="4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00" spc="4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frequencies</a:t>
            </a:r>
            <a:r>
              <a:rPr sz="1400" spc="4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experiences</a:t>
            </a:r>
            <a:r>
              <a:rPr sz="1400" spc="4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00" spc="4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passing</a:t>
            </a:r>
            <a:r>
              <a:rPr sz="1400" spc="4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through</a:t>
            </a:r>
            <a:r>
              <a:rPr sz="1400" spc="4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them.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Attenuation is commonly</a:t>
            </a:r>
            <a:r>
              <a:rPr sz="14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expressed in</a:t>
            </a:r>
            <a:r>
              <a:rPr sz="140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terms</a:t>
            </a:r>
            <a:r>
              <a:rPr sz="140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231F20"/>
                </a:solidFill>
                <a:latin typeface="Times New Roman"/>
                <a:cs typeface="Times New Roman"/>
              </a:rPr>
              <a:t>of decibels (dB).</a:t>
            </a:r>
          </a:p>
          <a:p>
            <a:pPr marL="221284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frequency-selective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device,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limit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spectrum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 band of frequencies. Filters are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 used in radio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TV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receivers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multitude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broadcast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environment.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198109"/>
            <a:ext cx="7452441" cy="67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filter</a:t>
            </a:r>
            <a:r>
              <a:rPr sz="1400" spc="16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6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16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1400" spc="1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9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designed</a:t>
            </a:r>
            <a:r>
              <a:rPr sz="1400" spc="1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1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pass</a:t>
            </a:r>
            <a:r>
              <a:rPr sz="1400" spc="16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signals</a:t>
            </a:r>
            <a:r>
              <a:rPr sz="1400" spc="1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400" spc="1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desired</a:t>
            </a:r>
            <a:r>
              <a:rPr sz="1400" spc="1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</a:t>
            </a:r>
            <a:r>
              <a:rPr sz="1400" spc="15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reject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attenuate others.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6072" y="5856089"/>
            <a:ext cx="2403903" cy="51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2)</a:t>
            </a:r>
            <a:r>
              <a:rPr sz="1100" b="1" spc="578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Types</a:t>
            </a:r>
            <a:r>
              <a:rPr sz="1600" u="sng" spc="1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of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Electrical Filters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9924" y="6087856"/>
            <a:ext cx="7186533" cy="898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passive filter</a:t>
            </a:r>
            <a:r>
              <a:rPr sz="1400" i="1" spc="6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filter consists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 elements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active</a:t>
            </a:r>
            <a:r>
              <a:rPr sz="1400" i="1" spc="2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29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(such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transistors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</a:t>
            </a:r>
          </a:p>
          <a:p>
            <a:pPr marL="22860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amps)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addition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 elements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6726412"/>
            <a:ext cx="7452638" cy="1282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section.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  <a:r>
              <a:rPr sz="1400" i="1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eight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decades.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  <a:r>
              <a:rPr sz="1400" i="1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technology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feeds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areas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equalizers,</a:t>
            </a:r>
            <a:r>
              <a:rPr sz="1400" spc="8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impedance-matching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networks,</a:t>
            </a:r>
            <a:r>
              <a:rPr sz="1400" spc="8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transformers,</a:t>
            </a:r>
            <a:r>
              <a:rPr sz="1400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shaping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networks,</a:t>
            </a:r>
            <a:r>
              <a:rPr sz="1400" spc="8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dividers,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attenuators,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directional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couplers,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continuously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providing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engineers with oppurtunities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innovate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experiment.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953232"/>
            <a:ext cx="7450779" cy="2162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 are four types of filters whether passive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active: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lowpass</a:t>
            </a:r>
            <a:r>
              <a:rPr sz="1400" i="1" spc="11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17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stops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ideally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 (a).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highpass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9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rejects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ideally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 (b).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bandpass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2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blocks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attenuates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 outside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band, as shown ideally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 (c).</a:t>
            </a:r>
          </a:p>
          <a:p>
            <a:pPr marL="0" marR="0">
              <a:lnSpc>
                <a:spcPts val="1554"/>
              </a:lnSpc>
              <a:spcBef>
                <a:spcPts val="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bandstop</a:t>
            </a:r>
            <a:r>
              <a:rPr sz="1400" i="1" spc="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(or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band-rejection)</a:t>
            </a:r>
            <a:r>
              <a:rPr sz="1400" i="1" spc="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outside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 band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blocks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attenuates frequencies within the band, as shown ideally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 (d).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5083286"/>
            <a:ext cx="44937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frequency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four types of filter: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3200" y="5289026"/>
            <a:ext cx="61519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lowpass filter, (b) highpass filter, (c)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bandpass filter, (d) bandstop filter.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5755370"/>
            <a:ext cx="7454751" cy="1078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7030A0"/>
                </a:solidFill>
                <a:latin typeface="Times New Roman"/>
                <a:cs typeface="Times New Roman"/>
              </a:rPr>
              <a:t>Table</a:t>
            </a:r>
            <a:r>
              <a:rPr sz="1400" spc="24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7030A0"/>
                </a:solidFill>
                <a:latin typeface="Times New Roman"/>
                <a:cs typeface="Times New Roman"/>
              </a:rPr>
              <a:t>2.1</a:t>
            </a:r>
            <a:r>
              <a:rPr sz="1400" spc="24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presents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summary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filters.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aware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7030A0"/>
                </a:solidFill>
                <a:latin typeface="Times New Roman"/>
                <a:cs typeface="Times New Roman"/>
              </a:rPr>
              <a:t>Table</a:t>
            </a:r>
            <a:r>
              <a:rPr sz="1400" spc="3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7030A0"/>
                </a:solidFill>
                <a:latin typeface="Times New Roman"/>
                <a:cs typeface="Times New Roman"/>
              </a:rPr>
              <a:t>2.1</a:t>
            </a:r>
            <a:r>
              <a:rPr sz="1400" spc="2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valid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first-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second-order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filters—but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impression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kinds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exist.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 for realizing the filters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7030A0"/>
                </a:solidFill>
                <a:latin typeface="Times New Roman"/>
                <a:cs typeface="Times New Roman"/>
              </a:rPr>
              <a:t>Table 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1715572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2.1)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Lowpass Filter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4538"/>
            <a:ext cx="7457320" cy="1715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2.1.1)</a:t>
            </a:r>
            <a:r>
              <a:rPr sz="1600" u="sng" spc="21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 spc="11">
                <a:solidFill>
                  <a:srgbClr val="FF0000"/>
                </a:solidFill>
                <a:latin typeface="Monotype Corsiva"/>
                <a:cs typeface="Monotype Corsiva"/>
              </a:rPr>
              <a:t>RC</a:t>
            </a:r>
            <a:r>
              <a:rPr sz="1600" u="sng" spc="19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LowPass</a:t>
            </a:r>
            <a:r>
              <a:rPr sz="1600" u="sng" spc="20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Filter:</a:t>
            </a:r>
            <a:r>
              <a:rPr sz="1600" u="sng" spc="2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lowpass</a:t>
            </a:r>
            <a:r>
              <a:rPr sz="1400" i="1" spc="21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2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formed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5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 off the capacitor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shown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 frequencies,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reactance.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Consequently,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essentially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resulting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essentially equal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reactance,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essentially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short-circuits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 zero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increases. The transfer function (see also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5120" y="301848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47698" y="3018486"/>
            <a:ext cx="56475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1/푗ꢀ퐶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00579" y="30184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7116" y="3068310"/>
            <a:ext cx="86503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CFOJBL+Cambria Math"/>
                <a:cs typeface="CFOJBL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57604" y="3067563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FOJBL+Cambria Math"/>
                <a:cs typeface="CFOJBL+Cambria Math"/>
              </a:rPr>
              <a:t>표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6425" y="307440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68905" y="307440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90461" y="3084941"/>
            <a:ext cx="7873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98168" y="3213075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u="sng">
                <a:solidFill>
                  <a:srgbClr val="000000"/>
                </a:solidFill>
                <a:latin typeface="CFOJBL+Cambria Math"/>
                <a:cs typeface="CFOJBL+Cambria Math"/>
              </a:rPr>
              <a:t>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7782" y="3213075"/>
            <a:ext cx="7445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u="sng">
                <a:solidFill>
                  <a:srgbClr val="000000"/>
                </a:solidFill>
                <a:latin typeface="CFOJBL+Cambria Math"/>
                <a:cs typeface="CFOJBL+Cambria Math"/>
              </a:rPr>
              <a:t>푅+1/푗ꢀ퐶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90267" y="3213075"/>
            <a:ext cx="6783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u="sng">
                <a:solidFill>
                  <a:srgbClr val="000000"/>
                </a:solidFill>
                <a:latin typeface="CFOJBL+Cambria Math"/>
                <a:cs typeface="CFOJBL+Cambria Math"/>
              </a:rPr>
              <a:t>1+푗ꢀ푅퐶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80413" y="3263117"/>
            <a:ext cx="190740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 u="sng">
                <a:solidFill>
                  <a:srgbClr val="000000"/>
                </a:solidFill>
                <a:latin typeface="CFOJBL+Cambria Math"/>
                <a:cs typeface="CFOJBL+Cambria Math"/>
              </a:rPr>
              <a:t>푖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350250"/>
            <a:ext cx="7456377" cy="1130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퐇(0)</a:t>
            </a:r>
            <a:r>
              <a:rPr sz="1400" spc="66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ꢁ.</a:t>
            </a:r>
            <a:r>
              <a:rPr sz="1400" spc="311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퐇(∞)</a:t>
            </a:r>
            <a:r>
              <a:rPr sz="1400" spc="68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0.</a:t>
            </a:r>
            <a:r>
              <a:rPr sz="1400" spc="251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 spc="20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|퐇(ω) |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characteristic.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limits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passband</a:t>
            </a:r>
            <a:r>
              <a:rPr sz="1400" i="1" spc="31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filter.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context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cutoff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213215"/>
            <a:ext cx="7133345" cy="4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(or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roll</a:t>
            </a:r>
            <a:r>
              <a:rPr sz="1400" i="1" spc="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off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 break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critical</a:t>
            </a:r>
            <a:r>
              <a:rPr sz="1400" i="1" spc="2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frequency)</a:t>
            </a:r>
            <a:r>
              <a:rPr sz="1400" i="1" spc="3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 setting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743700" y="4207119"/>
            <a:ext cx="549492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(ω)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423994"/>
            <a:ext cx="1368381" cy="565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10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ퟏ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  <a:p>
            <a:pPr marL="612952" marR="0">
              <a:lnSpc>
                <a:spcPts val="755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√ퟐ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58366" y="47348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03982" y="47348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7116" y="4784715"/>
            <a:ext cx="929041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퐻(휔</a:t>
            </a:r>
            <a:r>
              <a:rPr sz="1500" spc="94" baseline="-20571">
                <a:solidFill>
                  <a:srgbClr val="000000"/>
                </a:solidFill>
                <a:latin typeface="CFOJBL+Cambria Math"/>
                <a:cs typeface="CFOJBL+Cambria Math"/>
              </a:rPr>
              <a:t>푐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)</a:t>
            </a:r>
            <a:r>
              <a:rPr sz="1400" spc="58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41473" y="479081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4553" y="4801346"/>
            <a:ext cx="78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…(2.2)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98702" y="4924659"/>
            <a:ext cx="979698" cy="3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u="sng">
                <a:solidFill>
                  <a:srgbClr val="000000"/>
                </a:solidFill>
                <a:latin typeface="CFOJBL+Cambria Math"/>
                <a:cs typeface="CFOJBL+Cambria Math"/>
              </a:rPr>
              <a:t>ꢂ1+ꢀ</a:t>
            </a:r>
            <a:r>
              <a:rPr sz="1200" u="sng" spc="50" baseline="-21857">
                <a:solidFill>
                  <a:srgbClr val="000000"/>
                </a:solidFill>
                <a:latin typeface="CFOJBL+Cambria Math"/>
                <a:cs typeface="CFOJBL+Cambria Math"/>
              </a:rPr>
              <a:t>ꢃ</a:t>
            </a:r>
            <a:r>
              <a:rPr sz="1200" spc="40" baseline="30000">
                <a:solidFill>
                  <a:srgbClr val="000000"/>
                </a:solidFill>
                <a:latin typeface="CFOJBL+Cambria Math"/>
                <a:cs typeface="CFOJBL+Cambria Math"/>
              </a:rPr>
              <a:t>2</a:t>
            </a:r>
            <a:r>
              <a:rPr sz="1000" u="sng" spc="38">
                <a:solidFill>
                  <a:srgbClr val="000000"/>
                </a:solidFill>
                <a:latin typeface="CFOJBL+Cambria Math"/>
                <a:cs typeface="CFOJBL+Cambria Math"/>
              </a:rPr>
              <a:t>푅</a:t>
            </a:r>
            <a:r>
              <a:rPr sz="1200" spc="40" baseline="30000">
                <a:solidFill>
                  <a:srgbClr val="000000"/>
                </a:solidFill>
                <a:latin typeface="CFOJBL+Cambria Math"/>
                <a:cs typeface="CFOJBL+Cambria Math"/>
              </a:rPr>
              <a:t>2</a:t>
            </a:r>
            <a:r>
              <a:rPr sz="1000" u="sng" spc="77">
                <a:solidFill>
                  <a:srgbClr val="000000"/>
                </a:solidFill>
                <a:latin typeface="CFOJBL+Cambria Math"/>
                <a:cs typeface="CFOJBL+Cambria Math"/>
              </a:rPr>
              <a:t>퐶</a:t>
            </a:r>
            <a:r>
              <a:rPr sz="1200" baseline="30000">
                <a:solidFill>
                  <a:srgbClr val="000000"/>
                </a:solidFill>
                <a:latin typeface="CFOJBL+Cambria Math"/>
                <a:cs typeface="CFOJBL+Cambria Math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62835" y="4929480"/>
            <a:ext cx="347509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√ꢄ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5097002"/>
            <a:ext cx="4027104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RC circuit, the cutoff frequency occurs at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15288" y="52820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47469" y="52820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7116" y="5337927"/>
            <a:ext cx="64710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CFOJBL+Cambria Math"/>
                <a:cs typeface="CFOJBL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CFOJBL+Cambria Math"/>
                <a:cs typeface="CFOJBL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29588" y="533792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84365" y="5348462"/>
            <a:ext cx="788885" cy="765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…(2.3)</a:t>
            </a:r>
          </a:p>
          <a:p>
            <a:pPr marL="1524" marR="0">
              <a:lnSpc>
                <a:spcPts val="1554"/>
              </a:lnSpc>
              <a:spcBef>
                <a:spcPts val="7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…(2.4)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18336" y="5477078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301750" y="5477078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푅퐶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98346" y="55837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FOJBL+Cambria Math"/>
                <a:cs typeface="CFOJBL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7116" y="5633583"/>
            <a:ext cx="1015909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CFOJBL+Cambria Math"/>
                <a:cs typeface="CFOJBL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CFOJBL+Cambria Math"/>
                <a:cs typeface="CFOJBL+Cambria Math"/>
              </a:rPr>
              <a:t> </a:t>
            </a:r>
            <a:r>
              <a:rPr sz="1400">
                <a:solidFill>
                  <a:srgbClr val="000000"/>
                </a:solidFill>
                <a:latin typeface="CFOJBL+Cambria Math"/>
                <a:cs typeface="CFOJBL+Cambria Math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05025" y="5731896"/>
            <a:ext cx="24164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FOJBL+Cambria Math"/>
                <a:cs typeface="CFOJBL+Cambria Math"/>
              </a:rPr>
              <a:t>ꢅ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345946" y="5783402"/>
            <a:ext cx="509868" cy="39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1">
                <a:solidFill>
                  <a:srgbClr val="000000"/>
                </a:solidFill>
                <a:latin typeface="CFOJBL+Cambria Math"/>
                <a:cs typeface="CFOJBL+Cambria Math"/>
              </a:rPr>
              <a:t>1+푗</a:t>
            </a:r>
            <a:r>
              <a:rPr sz="1200" baseline="-50400">
                <a:solidFill>
                  <a:srgbClr val="000000"/>
                </a:solidFill>
                <a:latin typeface="CFOJBL+Cambria Math"/>
                <a:cs typeface="CFOJBL+Cambria Math"/>
              </a:rPr>
              <a:t>ꢅ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65985" y="5891916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FOJBL+Cambria Math"/>
                <a:cs typeface="CFOJBL+Cambria Math"/>
              </a:rPr>
              <a:t>ꢃ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5996416"/>
            <a:ext cx="7455741" cy="197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00" b="1" spc="-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cutoff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sometimes called</a:t>
            </a:r>
            <a:r>
              <a:rPr sz="1400" i="1" spc="34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-3db</a:t>
            </a:r>
            <a:r>
              <a:rPr sz="1400" i="1" spc="1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2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down 3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dB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 maximum 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frequency. The term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dB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decibel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commonly used unit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measurements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68"/>
              </a:lnSpc>
              <a:spcBef>
                <a:spcPts val="20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lowpass</a:t>
            </a:r>
            <a:r>
              <a:rPr sz="1400" spc="292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filter</a:t>
            </a:r>
            <a:r>
              <a:rPr sz="1400" spc="27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8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designed</a:t>
            </a:r>
            <a:r>
              <a:rPr sz="1400" spc="2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27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pass</a:t>
            </a:r>
            <a:r>
              <a:rPr sz="1400" spc="29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only</a:t>
            </a:r>
            <a:r>
              <a:rPr sz="1400" spc="26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</a:t>
            </a:r>
            <a:r>
              <a:rPr sz="1400" spc="27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1400" spc="29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dc</a:t>
            </a:r>
            <a:r>
              <a:rPr sz="1400" spc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1400" spc="2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26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26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cutoff</a:t>
            </a:r>
          </a:p>
          <a:p>
            <a:pPr marL="0" marR="0">
              <a:lnSpc>
                <a:spcPts val="1655"/>
              </a:lnSpc>
              <a:spcBef>
                <a:spcPts val="2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frequency </a:t>
            </a:r>
            <a:r>
              <a:rPr sz="1400" b="1" i="1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1350" b="1" baseline="-6857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400" b="1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21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00" b="1" spc="2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drops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70.71%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value.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dissipated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 of its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9380026"/>
            <a:ext cx="19506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lowpass filter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36213" y="9380026"/>
            <a:ext cx="3560627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and actual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  <a:p>
            <a:pPr marL="716279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lowpass filter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5507022" cy="1104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2.1.2)</a:t>
            </a:r>
            <a:r>
              <a:rPr sz="1600" u="sng" spc="219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The</a:t>
            </a:r>
            <a:r>
              <a:rPr sz="1600" u="sng" spc="21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RL</a:t>
            </a:r>
            <a:r>
              <a:rPr sz="1600" u="sng" spc="222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LowPass</a:t>
            </a:r>
            <a:r>
              <a:rPr sz="1600" u="sng" spc="22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Filter:</a:t>
            </a:r>
            <a:r>
              <a:rPr sz="1600" u="sng" spc="22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manner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i="1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filter,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</a:p>
          <a:p>
            <a:pPr marL="0" marR="0">
              <a:lnSpc>
                <a:spcPts val="1554"/>
              </a:lnSpc>
              <a:spcBef>
                <a:spcPts val="6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transfer function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of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Fig.2.4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95120" y="2395169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0850" y="239516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10079" y="2395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7116" y="2444994"/>
            <a:ext cx="86503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PHBGVC+Cambria Math"/>
                <a:cs typeface="PHBGVC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57604" y="2444247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표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6425" y="245109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22601" y="245109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11701" y="2461625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…(2.5)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73726" y="2461625"/>
            <a:ext cx="20536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Fig.2.4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RL lowpass filter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43963" y="2558547"/>
            <a:ext cx="590750" cy="390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8">
                <a:solidFill>
                  <a:srgbClr val="000000"/>
                </a:solidFill>
                <a:latin typeface="PHBGVC+Cambria Math"/>
                <a:cs typeface="PHBGVC+Cambria Math"/>
              </a:rPr>
              <a:t>1+푗ꢀ</a:t>
            </a:r>
            <a:r>
              <a:rPr sz="1200" baseline="58800">
                <a:solidFill>
                  <a:srgbClr val="000000"/>
                </a:solidFill>
                <a:latin typeface="PHBGVC+Cambria Math"/>
                <a:cs typeface="PHBGVC+Cambria Math"/>
              </a:rPr>
              <a:t>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98168" y="2590241"/>
            <a:ext cx="311085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푉</a:t>
            </a:r>
            <a:r>
              <a:rPr sz="1200" baseline="-20400">
                <a:solidFill>
                  <a:srgbClr val="000000"/>
                </a:solidFill>
                <a:latin typeface="PHBGVC+Cambria Math"/>
                <a:cs typeface="PHBGVC+Cambria Math"/>
              </a:rPr>
              <a:t>푖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57782" y="2590241"/>
            <a:ext cx="60141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푅+푗ꢀ퐿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76195" y="2697714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45357" y="277921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2835138"/>
            <a:ext cx="412896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found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PHBGVC+Cambria Math"/>
                <a:cs typeface="PHBGVC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PHBGVC+Cambria Math"/>
                <a:cs typeface="PHBGVC+Cambria Math"/>
              </a:rPr>
              <a:t>푐</a:t>
            </a:r>
            <a:r>
              <a:rPr sz="1500" spc="148" baseline="-2057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  <a:r>
              <a:rPr sz="1400" spc="1468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.</a:t>
            </a:r>
            <a:r>
              <a:rPr sz="1400" spc="-67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푠ꢃ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48404" y="2974289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15288" y="30794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20038" y="30794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21789" y="3079445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7116" y="3135366"/>
            <a:ext cx="130389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PHBGVC+Cambria Math"/>
                <a:cs typeface="PHBGVC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PHBGVC+Cambria Math"/>
                <a:cs typeface="PHBGVC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  <a:r>
              <a:rPr sz="1400" spc="1285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  <a:r>
              <a:rPr sz="1400" spc="1177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7602" y="3145901"/>
            <a:ext cx="804124" cy="847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…(2.6)</a:t>
            </a:r>
          </a:p>
          <a:p>
            <a:pPr marL="0" marR="0">
              <a:lnSpc>
                <a:spcPts val="1554"/>
              </a:lnSpc>
              <a:spcBef>
                <a:spcPts val="14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…(2.7)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26133" y="3242823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18336" y="3274517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27885" y="3274517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20038" y="3381990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ꢂ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47469" y="34619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7116" y="3512175"/>
            <a:ext cx="86503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PHBGVC+Cambria Math"/>
                <a:cs typeface="PHBGVC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52625" y="3610488"/>
            <a:ext cx="24164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95120" y="3661994"/>
            <a:ext cx="563758" cy="418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1+푗</a:t>
            </a:r>
            <a:r>
              <a:rPr sz="1200" baseline="-67200">
                <a:solidFill>
                  <a:srgbClr val="000000"/>
                </a:solidFill>
                <a:latin typeface="PHBGVC+Cambria Math"/>
                <a:cs typeface="PHBGVC+Cambria Math"/>
              </a:rPr>
              <a:t>ꢄꢅ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4077327"/>
            <a:ext cx="1737041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2.2) Highpass Filter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4304403"/>
            <a:ext cx="7456047" cy="1511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2.2.1)</a:t>
            </a:r>
            <a:r>
              <a:rPr sz="1600" u="sng" spc="1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RC</a:t>
            </a:r>
            <a:r>
              <a:rPr sz="1600" u="sng" spc="12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HighPass</a:t>
            </a:r>
            <a:r>
              <a:rPr sz="1600" u="sng" spc="10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Filter:</a:t>
            </a:r>
            <a:r>
              <a:rPr sz="1600" u="sng" spc="11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highpass</a:t>
            </a:r>
            <a:r>
              <a:rPr sz="1400" i="1" spc="10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1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formed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i="1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9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</a:t>
            </a:r>
            <a:r>
              <a:rPr sz="1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large,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effectively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preventing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passing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output.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capacitive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condition,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providing a very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 impedance path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transfer function is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95120" y="5542610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푉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794001" y="554261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푅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472563" y="5542610"/>
            <a:ext cx="5122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푗ꢀ푅퐶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7116" y="5592435"/>
            <a:ext cx="86503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PHBGVC+Cambria Math"/>
                <a:cs typeface="PHBGVC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57604" y="5591688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표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76425" y="559853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168905" y="559853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90461" y="5609066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…(2.8)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98168" y="5737682"/>
            <a:ext cx="311085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푉</a:t>
            </a:r>
            <a:r>
              <a:rPr sz="1200" baseline="-20400">
                <a:solidFill>
                  <a:srgbClr val="000000"/>
                </a:solidFill>
                <a:latin typeface="PHBGVC+Cambria Math"/>
                <a:cs typeface="PHBGVC+Cambria Math"/>
              </a:rPr>
              <a:t>푖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57782" y="5737682"/>
            <a:ext cx="7445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푅+1/푗ꢀ퐶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90267" y="5737682"/>
            <a:ext cx="6783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1+푗ꢀ푅퐶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5963021"/>
            <a:ext cx="7453201" cy="68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퐇(0)</a:t>
            </a:r>
            <a:r>
              <a:rPr sz="1400" spc="66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0.</a:t>
            </a:r>
            <a:r>
              <a:rPr sz="1400" spc="-83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퐇(∞)</a:t>
            </a:r>
            <a:r>
              <a:rPr sz="1400" spc="63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ꢆ.</a:t>
            </a:r>
            <a:r>
              <a:rPr sz="1400" spc="240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Fig.2.6</a:t>
            </a:r>
            <a:r>
              <a:rPr sz="1400" spc="2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|퐇(ω) |.</a:t>
            </a:r>
            <a:r>
              <a:rPr sz="1400" spc="-20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15288" y="637039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47469" y="637039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7116" y="6426317"/>
            <a:ext cx="64710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PHBGVC+Cambria Math"/>
                <a:cs typeface="PHBGVC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PHBGVC+Cambria Math"/>
                <a:cs typeface="PHBGVC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129588" y="642631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505702" y="6436852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…(2.9)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18336" y="6565469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휏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301750" y="6565469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푅퐶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370330" y="6739514"/>
            <a:ext cx="24164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ꢄ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277366" y="6791021"/>
            <a:ext cx="2498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푗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7116" y="6878197"/>
            <a:ext cx="1173010" cy="46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PHBGVC+Cambria Math"/>
                <a:cs typeface="PHBGVC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1400">
                <a:solidFill>
                  <a:srgbClr val="000000"/>
                </a:solidFill>
                <a:latin typeface="PHBGVC+Cambria Math"/>
                <a:cs typeface="PHBGVC+Cambria Math"/>
              </a:rPr>
              <a:t>=</a:t>
            </a:r>
            <a:r>
              <a:rPr sz="1400" spc="1236">
                <a:solidFill>
                  <a:srgbClr val="000000"/>
                </a:solidFill>
                <a:latin typeface="PHBGVC+Cambria Math"/>
                <a:cs typeface="PHBGVC+Cambria Math"/>
              </a:rPr>
              <a:t> </a:t>
            </a: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ꢄꢅ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368541" y="6906244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…(2.10)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52625" y="6987926"/>
            <a:ext cx="24164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HBGVC+Cambria Math"/>
                <a:cs typeface="PHBGVC+Cambria Math"/>
              </a:rPr>
              <a:t>ꢄ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95120" y="7039433"/>
            <a:ext cx="563758" cy="41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HBGVC+Cambria Math"/>
                <a:cs typeface="PHBGVC+Cambria Math"/>
              </a:rPr>
              <a:t>1+푗</a:t>
            </a:r>
            <a:r>
              <a:rPr sz="1200" baseline="-67199">
                <a:solidFill>
                  <a:srgbClr val="000000"/>
                </a:solidFill>
                <a:latin typeface="PHBGVC+Cambria Math"/>
                <a:cs typeface="PHBGVC+Cambria Math"/>
              </a:rPr>
              <a:t>ꢄꢅ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7264169"/>
            <a:ext cx="7454611" cy="923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highpass filter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 designed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 pass all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 above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its cutoff frequency</a:t>
            </a:r>
            <a:r>
              <a:rPr sz="1400" spc="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1350" b="1" baseline="-6857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400" b="1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0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highpass</a:t>
            </a:r>
            <a:r>
              <a:rPr sz="1400" i="1" spc="27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3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formed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9543094"/>
            <a:ext cx="20005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Fig.2.5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highpass filter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784980" y="9543094"/>
            <a:ext cx="3561036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Fig.2.6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  <a:p>
            <a:pPr marL="667511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highpass filter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2177575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2.2.2) RL HighPass Filter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3133"/>
            <a:ext cx="5121256" cy="209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 i="1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high-pass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Fig.2.7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effectively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the output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essentially zero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Inversely,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approaches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infinity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greatly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exceeds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effectively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preventing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nearly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applied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signal.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high-pass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45328" y="3208385"/>
            <a:ext cx="22273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Fig.2.7.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RL high-pass filter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26258" y="3405891"/>
            <a:ext cx="424634" cy="39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7">
                <a:solidFill>
                  <a:srgbClr val="000000"/>
                </a:solidFill>
                <a:latin typeface="MTISUR+Cambria Math"/>
                <a:cs typeface="MTISUR+Cambria Math"/>
              </a:rPr>
              <a:t>푗ꢀ</a:t>
            </a:r>
            <a:r>
              <a:rPr sz="1200" baseline="58800">
                <a:solidFill>
                  <a:srgbClr val="000000"/>
                </a:solidFill>
                <a:latin typeface="MTISUR+Cambria Math"/>
                <a:cs typeface="MTISUR+Cambria Math"/>
              </a:rPr>
              <a:t>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5120" y="3485210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6173" y="3485210"/>
            <a:ext cx="42259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푗ꢀ퐿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116" y="3535035"/>
            <a:ext cx="86503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MTISUR+Cambria Math"/>
                <a:cs typeface="MTISUR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7604" y="3534288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표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6425" y="354113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22601" y="354113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92375" y="3545439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12738" y="3551666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…(2.11)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76195" y="3648588"/>
            <a:ext cx="226936" cy="4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ꢁ</a:t>
            </a:r>
          </a:p>
          <a:p>
            <a:pPr marL="0" marR="0">
              <a:lnSpc>
                <a:spcPts val="937"/>
              </a:lnSpc>
              <a:spcBef>
                <a:spcPts val="153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98168" y="3680282"/>
            <a:ext cx="311085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푉</a:t>
            </a:r>
            <a:r>
              <a:rPr sz="1200" baseline="-20399">
                <a:solidFill>
                  <a:srgbClr val="000000"/>
                </a:solidFill>
                <a:latin typeface="MTISUR+Cambria Math"/>
                <a:cs typeface="MTISUR+Cambria Math"/>
              </a:rPr>
              <a:t>푖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57782" y="3680282"/>
            <a:ext cx="60141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푅+푗ꢀ퐿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43963" y="3700094"/>
            <a:ext cx="5186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1+푗ꢀ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45357" y="38677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3912070"/>
            <a:ext cx="4143449" cy="51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found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MTISUR+Cambria Math"/>
                <a:cs typeface="MTISUR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푐</a:t>
            </a:r>
            <a:r>
              <a:rPr sz="1500" spc="148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1468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.</a:t>
            </a:r>
            <a:r>
              <a:rPr sz="1400" spc="-67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500">
                <a:solidFill>
                  <a:srgbClr val="000000"/>
                </a:solidFill>
                <a:latin typeface="MTISUR+Cambria Math"/>
                <a:cs typeface="MTISUR+Cambria Math"/>
              </a:rPr>
              <a:t>푠ꢃ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48404" y="4062806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15288" y="41679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20038" y="41679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621789" y="416796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7116" y="4223883"/>
            <a:ext cx="130389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MTISUR+Cambria Math"/>
                <a:cs typeface="MTISUR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1285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1177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363970" y="4234418"/>
            <a:ext cx="890211" cy="109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9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…(2.12)</a:t>
            </a:r>
          </a:p>
          <a:p>
            <a:pPr marL="0" marR="0">
              <a:lnSpc>
                <a:spcPts val="1554"/>
              </a:lnSpc>
              <a:spcBef>
                <a:spcPts val="34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…(2.13)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26133" y="4331340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18336" y="4363034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27885" y="436303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퐿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20038" y="4470506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70330" y="4703196"/>
            <a:ext cx="24164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77366" y="4754702"/>
            <a:ext cx="2498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푗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7116" y="4841880"/>
            <a:ext cx="1173010" cy="46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MTISUR+Cambria Math"/>
                <a:cs typeface="MTISUR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1236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ꢄꢅ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52625" y="4951608"/>
            <a:ext cx="24164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ꢄ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95120" y="5003114"/>
            <a:ext cx="563758" cy="418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1+푗</a:t>
            </a:r>
            <a:r>
              <a:rPr sz="1200" baseline="-67200">
                <a:solidFill>
                  <a:srgbClr val="000000"/>
                </a:solidFill>
                <a:latin typeface="MTISUR+Cambria Math"/>
                <a:cs typeface="MTISUR+Cambria Math"/>
              </a:rPr>
              <a:t>ꢄꢅ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5244830"/>
            <a:ext cx="74568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preceding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high-pass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095877" y="5425636"/>
            <a:ext cx="337661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MTISUR+Cambria Math"/>
                <a:cs typeface="MTISUR+Cambria Math"/>
              </a:rPr>
              <a:t>퐿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5498928"/>
            <a:ext cx="4260278" cy="53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the exception that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case we have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MTISUR+Cambria Math"/>
                <a:cs typeface="MTISUR+Cambria Math"/>
              </a:rPr>
              <a:t>ꢆ</a:t>
            </a:r>
            <a:r>
              <a:rPr sz="1800" spc="146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1393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086733" y="5674048"/>
            <a:ext cx="355824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MTISUR+Cambria Math"/>
                <a:cs typeface="MTISUR+Cambria Math"/>
              </a:rPr>
              <a:t>푅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6042017"/>
            <a:ext cx="1769465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2.3) Bandpass Filter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6273784"/>
            <a:ext cx="7235235" cy="67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 resonant circuit provides a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bandpass filter</a:t>
            </a:r>
            <a:r>
              <a:rPr sz="1400" i="1" spc="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the output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 off 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Fig.2.7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is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95120" y="6673673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푉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982977" y="667367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푅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7116" y="6723497"/>
            <a:ext cx="86503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MTISUR+Cambria Math"/>
                <a:cs typeface="MTISUR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57604" y="6722750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표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76425" y="672959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374638" y="6740128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…(2.14)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98168" y="6868745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푉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557782" y="6868745"/>
            <a:ext cx="1130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2">
                <a:solidFill>
                  <a:srgbClr val="000000"/>
                </a:solidFill>
                <a:latin typeface="MTISUR+Cambria Math"/>
                <a:cs typeface="MTISUR+Cambria Math"/>
              </a:rPr>
              <a:t>푅+푗(ꢀ퐿−1/ꢀ퐶)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280413" y="6917821"/>
            <a:ext cx="190740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TISUR+Cambria Math"/>
                <a:cs typeface="MTISUR+Cambria Math"/>
              </a:rPr>
              <a:t>푖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7013057"/>
            <a:ext cx="7455782" cy="718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observe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퐇(0)</a:t>
            </a:r>
            <a:r>
              <a:rPr sz="1400" spc="68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0.</a:t>
            </a:r>
            <a:r>
              <a:rPr sz="1400" spc="-83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퐇(∞)</a:t>
            </a:r>
            <a:r>
              <a:rPr sz="1400" spc="64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0.</a:t>
            </a:r>
            <a:r>
              <a:rPr sz="1400" spc="-1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Fig.2.8</a:t>
            </a:r>
            <a:r>
              <a:rPr sz="1400" spc="2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|퐇(ω) </a:t>
            </a:r>
            <a:r>
              <a:rPr sz="1400" spc="-10">
                <a:solidFill>
                  <a:srgbClr val="000000"/>
                </a:solidFill>
                <a:latin typeface="MTISUR+Cambria Math"/>
                <a:cs typeface="MTISUR+Cambria Math"/>
              </a:rPr>
              <a:t>|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bandpass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passes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1056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&lt;</a:t>
            </a:r>
            <a:r>
              <a:rPr sz="1400" spc="382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385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&lt;</a:t>
            </a:r>
            <a:r>
              <a:rPr sz="1400" spc="395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335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centered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563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center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201035" y="732746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ퟏ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190365" y="732746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ퟐ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05373" y="732746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ퟎ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7467076"/>
            <a:ext cx="152644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by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7116" y="7650557"/>
            <a:ext cx="913183" cy="566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94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1</a:t>
            </a:r>
          </a:p>
          <a:p>
            <a:pPr marL="0" marR="0">
              <a:lnSpc>
                <a:spcPts val="828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MTISUR+Cambria Math"/>
                <a:cs typeface="MTISUR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</a:p>
          <a:p>
            <a:pPr marL="468172" marR="0">
              <a:lnSpc>
                <a:spcPts val="7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√퐿퐶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05117" y="7717012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…(2.15)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1019" y="8206740"/>
            <a:ext cx="7363016" cy="70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bandpass filter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 designed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 pass all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 within a band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frequencies,</a:t>
            </a:r>
          </a:p>
          <a:p>
            <a:pPr marL="0" marR="0">
              <a:lnSpc>
                <a:spcPts val="1645"/>
              </a:lnSpc>
              <a:spcBef>
                <a:spcPts val="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50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ퟏ</a:t>
            </a:r>
            <a:r>
              <a:rPr sz="1500" spc="417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&lt;</a:t>
            </a:r>
            <a:r>
              <a:rPr sz="1400" spc="395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383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&lt;</a:t>
            </a:r>
            <a:r>
              <a:rPr sz="1400" spc="382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500" baseline="-20571">
                <a:solidFill>
                  <a:srgbClr val="000000"/>
                </a:solidFill>
                <a:latin typeface="MTISUR+Cambria Math"/>
                <a:cs typeface="MTISUR+Cambria Math"/>
              </a:rPr>
              <a:t>ퟐ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1019" y="8643985"/>
            <a:ext cx="7458056" cy="90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bandpass</a:t>
            </a:r>
            <a:r>
              <a:rPr sz="1400" i="1" spc="11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18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Fig.2.7</a:t>
            </a:r>
            <a:r>
              <a:rPr sz="1400" spc="12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bandwidth,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645"/>
              </a:lnSpc>
              <a:spcBef>
                <a:spcPts val="92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bandpass</a:t>
            </a:r>
            <a:r>
              <a:rPr sz="1400" i="1" spc="30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36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formed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cascading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lowpass</a:t>
            </a:r>
            <a:r>
              <a:rPr sz="1400" i="1" spc="29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36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(where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732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266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176517" y="9147505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ퟐ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6672071" y="9147505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풄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9284147"/>
            <a:ext cx="7453705" cy="4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 spc="5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highpass</a:t>
            </a:r>
            <a:r>
              <a:rPr sz="14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1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(where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744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MTISUR+Cambria Math"/>
                <a:cs typeface="MTISUR+Cambria Math"/>
              </a:rPr>
              <a:t>흎</a:t>
            </a:r>
            <a:r>
              <a:rPr sz="1400" spc="251">
                <a:solidFill>
                  <a:srgbClr val="000000"/>
                </a:solidFill>
                <a:latin typeface="MTISUR+Cambria Math"/>
                <a:cs typeface="MTISU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would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370198" y="936995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ퟏ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867277" y="9369959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TISUR+Cambria Math"/>
                <a:cs typeface="MTISUR+Cambria Math"/>
              </a:rPr>
              <a:t>풄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1019" y="9514138"/>
            <a:ext cx="7457750" cy="67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lowpass</a:t>
            </a:r>
            <a:r>
              <a:rPr sz="1400" i="1" spc="9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1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highpass</a:t>
            </a:r>
            <a:r>
              <a:rPr sz="1400" i="1" spc="8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 one circuit loads the other and alters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desired transfer function.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863961"/>
            <a:ext cx="20295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Fig.2.7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bandpass filter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3936" y="2863961"/>
            <a:ext cx="3560738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Fig.2.8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  <a:p>
            <a:pPr marL="638555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bandpass filter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682610"/>
            <a:ext cx="1764893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2.4) Bandstop Filter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902319"/>
            <a:ext cx="74554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prevents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designated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400" spc="671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and 흎</a:t>
            </a:r>
            <a:r>
              <a:rPr sz="1400" spc="335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93865" y="398813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83907" y="398813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ퟐ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123166"/>
            <a:ext cx="7454739" cy="88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passing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variably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bandstop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i="1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bandreject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notch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bandstop</a:t>
            </a:r>
            <a:r>
              <a:rPr sz="1400" i="1" spc="13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filter</a:t>
            </a:r>
            <a:r>
              <a:rPr sz="1400" i="1" spc="18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formed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  <a:r>
              <a:rPr sz="1400" i="1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shown 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Fig.2.9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transfer function is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95120" y="4736414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47698" y="4736414"/>
            <a:ext cx="95051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2">
                <a:solidFill>
                  <a:srgbClr val="000000"/>
                </a:solidFill>
                <a:latin typeface="SCARIN+Cambria Math"/>
                <a:cs typeface="SCARIN+Cambria Math"/>
              </a:rPr>
              <a:t>푗(ꢀ퐿−1/ꢀ퐶)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7116" y="4786239"/>
            <a:ext cx="86503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SCARIN+Cambria Math"/>
                <a:cs typeface="SCARIN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57604" y="4785492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CARIN+Cambria Math"/>
                <a:cs typeface="SCARIN+Cambria Math"/>
              </a:rPr>
              <a:t>표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6425" y="47923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74638" y="4802870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…(2.16)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98168" y="493148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푉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57782" y="4931486"/>
            <a:ext cx="1130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2">
                <a:solidFill>
                  <a:srgbClr val="000000"/>
                </a:solidFill>
                <a:latin typeface="SCARIN+Cambria Math"/>
                <a:cs typeface="SCARIN+Cambria Math"/>
              </a:rPr>
              <a:t>푅+푗(ꢀ퐿−1/ꢀ퐶)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0413" y="4980564"/>
            <a:ext cx="190740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CARIN+Cambria Math"/>
                <a:cs typeface="SCARIN+Cambria Math"/>
              </a:rPr>
              <a:t>푖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071227"/>
            <a:ext cx="7455557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퐇(0)</a:t>
            </a:r>
            <a:r>
              <a:rPr sz="1400" spc="66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ꢁ.</a:t>
            </a:r>
            <a:r>
              <a:rPr sz="1400" spc="-83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퐇(∞)</a:t>
            </a:r>
            <a:r>
              <a:rPr sz="1400" spc="63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ꢁ.</a:t>
            </a:r>
            <a:r>
              <a:rPr sz="1400" spc="179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Fig.2.10</a:t>
            </a:r>
            <a:r>
              <a:rPr sz="1400" spc="13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|퐇(ω) |.</a:t>
            </a:r>
            <a:r>
              <a:rPr sz="1400" spc="-20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292074"/>
            <a:ext cx="16092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6060" y="547707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7116" y="5532999"/>
            <a:ext cx="64710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SCARIN+Cambria Math"/>
                <a:cs typeface="SCARIN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CARIN+Cambria Math"/>
                <a:cs typeface="SCARIN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05117" y="5543534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…(2.17)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15288" y="5671668"/>
            <a:ext cx="419610" cy="346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u="sng">
                <a:solidFill>
                  <a:srgbClr val="000000"/>
                </a:solidFill>
                <a:latin typeface="SCARIN+Cambria Math"/>
                <a:cs typeface="SCARIN+Cambria Math"/>
              </a:rPr>
              <a:t>√퐿퐶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810234"/>
            <a:ext cx="7457750" cy="914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bandwidth,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calculated</a:t>
            </a:r>
          </a:p>
          <a:p>
            <a:pPr marL="0" marR="0">
              <a:lnSpc>
                <a:spcPts val="1645"/>
              </a:lnSpc>
              <a:spcBef>
                <a:spcPts val="2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formulas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500" baseline="-20571">
                <a:solidFill>
                  <a:srgbClr val="000000"/>
                </a:solidFill>
                <a:latin typeface="SCARIN+Cambria Math"/>
                <a:cs typeface="SCARIN+Cambria Math"/>
              </a:rPr>
              <a:t>ퟎ</a:t>
            </a:r>
            <a:r>
              <a:rPr sz="1500" spc="31" baseline="-20571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6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rejection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 bandwidth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(푩</a:t>
            </a:r>
            <a:r>
              <a:rPr sz="1400" spc="75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400" spc="661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ꢂ</a:t>
            </a:r>
            <a:r>
              <a:rPr sz="1400" spc="301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400" spc="359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)</a:t>
            </a:r>
            <a:r>
              <a:rPr sz="1400" spc="46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known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bandwidth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rejection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24021" y="632010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ퟐ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199509" y="632010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459712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682740"/>
            <a:ext cx="7449677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bandstop</a:t>
            </a:r>
            <a:r>
              <a:rPr sz="1400" spc="10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filter</a:t>
            </a:r>
            <a:r>
              <a:rPr sz="1400" spc="12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designed</a:t>
            </a:r>
            <a:r>
              <a:rPr sz="1400" spc="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9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stop</a:t>
            </a:r>
            <a:r>
              <a:rPr sz="1400" spc="10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00" spc="12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eliminate</a:t>
            </a:r>
            <a:r>
              <a:rPr sz="1400" spc="1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1400" spc="1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</a:t>
            </a:r>
            <a:r>
              <a:rPr sz="1400" spc="12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within</a:t>
            </a:r>
            <a:r>
              <a:rPr sz="1400" spc="11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band</a:t>
            </a:r>
            <a:r>
              <a:rPr sz="1400" spc="1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885040"/>
            <a:ext cx="262350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frequencies,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400" spc="1043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&lt;</a:t>
            </a:r>
            <a:r>
              <a:rPr sz="1400" spc="395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400" spc="386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&lt;</a:t>
            </a:r>
            <a:r>
              <a:rPr sz="1400" spc="382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>
                <a:solidFill>
                  <a:srgbClr val="000000"/>
                </a:solidFill>
                <a:latin typeface="SCARIN+Cambria Math"/>
                <a:cs typeface="SCARIN+Cambria Math"/>
              </a:rPr>
              <a:t>흎</a:t>
            </a:r>
            <a:r>
              <a:rPr sz="1400" spc="348">
                <a:solidFill>
                  <a:srgbClr val="000000"/>
                </a:solidFill>
                <a:latin typeface="SCARIN+Cambria Math"/>
                <a:cs typeface="SCARIN+Cambria Math"/>
              </a:rPr>
              <a:t> </a:t>
            </a:r>
            <a:r>
              <a:rPr sz="1400" b="1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02561" y="697085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ퟏ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690495" y="697085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CARIN+Cambria Math"/>
                <a:cs typeface="SCARIN+Cambria Math"/>
              </a:rPr>
              <a:t>ퟐ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7119604"/>
            <a:ext cx="7455955" cy="1089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adding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bandpass</a:t>
            </a:r>
            <a:r>
              <a:rPr sz="1400" i="1" spc="7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bandstop</a:t>
            </a:r>
            <a:r>
              <a:rPr sz="1400" i="1" spc="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C.</a:t>
            </a:r>
            <a:r>
              <a:rPr sz="1400" i="1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course,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true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true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treated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here.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inverse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other.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9354118"/>
            <a:ext cx="20207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Fig.2.9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bandstop filter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804792" y="9354118"/>
            <a:ext cx="3666245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Fig.2.10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and actual 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  <a:p>
            <a:pPr marL="64770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bandstop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722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2019-10-29T09:56:25Z</dcterms:modified>
</cp:coreProperties>
</file>